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v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(MS)" panose="020B0604020202020204" charset="0"/>
      <p:regular r:id="rId20"/>
    </p:embeddedFont>
    <p:embeddedFont>
      <p:font typeface="Canva Sans" panose="020B0604020202020204" charset="0"/>
      <p:regular r:id="rId21"/>
    </p:embeddedFont>
    <p:embeddedFont>
      <p:font typeface="Lato Heavy Bold" panose="020B0604020202020204" charset="0"/>
      <p:regular r:id="rId22"/>
    </p:embeddedFont>
    <p:embeddedFont>
      <p:font typeface="Nourd" panose="020B0604020202020204" charset="0"/>
      <p:regular r:id="rId23"/>
    </p:embeddedFont>
    <p:embeddedFont>
      <p:font typeface="Nourd Bold" panose="020B0604020202020204" charset="0"/>
      <p:regular r:id="rId24"/>
    </p:embeddedFont>
    <p:embeddedFont>
      <p:font typeface="Nourd Bol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B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918" y="438961"/>
            <a:ext cx="17264164" cy="9409079"/>
            <a:chOff x="0" y="0"/>
            <a:chExt cx="4546940" cy="2478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6940" cy="2478111"/>
            </a:xfrm>
            <a:custGeom>
              <a:avLst/>
              <a:gdLst/>
              <a:ahLst/>
              <a:cxnLst/>
              <a:rect l="l" t="t" r="r" b="b"/>
              <a:pathLst>
                <a:path w="4546940" h="2478111">
                  <a:moveTo>
                    <a:pt x="0" y="0"/>
                  </a:moveTo>
                  <a:lnTo>
                    <a:pt x="4546940" y="0"/>
                  </a:lnTo>
                  <a:lnTo>
                    <a:pt x="4546940" y="2478111"/>
                  </a:lnTo>
                  <a:lnTo>
                    <a:pt x="0" y="247811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1134745"/>
            <a:ext cx="8091065" cy="80175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72929" y="1554196"/>
            <a:ext cx="65351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spc="335">
                <a:solidFill>
                  <a:srgbClr val="5A60A5"/>
                </a:solidFill>
                <a:latin typeface="Nourd"/>
              </a:rPr>
              <a:t>LAB-2 LOVELACE, TEAM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2929" y="2659751"/>
            <a:ext cx="6535158" cy="3255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0"/>
              </a:lnSpc>
            </a:pPr>
            <a:r>
              <a:rPr lang="en-US" sz="8390" spc="-167">
                <a:solidFill>
                  <a:srgbClr val="5A60A5"/>
                </a:solidFill>
                <a:latin typeface="Nourd Bold"/>
              </a:rPr>
              <a:t>CE101 Product Pitch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929" y="6090974"/>
            <a:ext cx="786865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 spc="154">
                <a:solidFill>
                  <a:srgbClr val="5A60A5"/>
                </a:solidFill>
                <a:latin typeface="Nourd Bold"/>
              </a:rPr>
              <a:t>LifeGuard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2929" y="7848069"/>
            <a:ext cx="2288844" cy="115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7"/>
              </a:lnSpc>
            </a:pPr>
            <a:r>
              <a:rPr lang="en-US" sz="1712" spc="85">
                <a:solidFill>
                  <a:srgbClr val="5A60A5"/>
                </a:solidFill>
                <a:latin typeface="Nourd"/>
              </a:rPr>
              <a:t>Joseph Wole-Abu</a:t>
            </a:r>
          </a:p>
          <a:p>
            <a:pPr>
              <a:lnSpc>
                <a:spcPts val="2397"/>
              </a:lnSpc>
            </a:pPr>
            <a:r>
              <a:rPr lang="en-US" sz="1712" spc="85">
                <a:solidFill>
                  <a:srgbClr val="5A60A5"/>
                </a:solidFill>
                <a:latin typeface="Nourd"/>
              </a:rPr>
              <a:t>Khaleel Thomas</a:t>
            </a:r>
          </a:p>
          <a:p>
            <a:pPr>
              <a:lnSpc>
                <a:spcPts val="2397"/>
              </a:lnSpc>
            </a:pPr>
            <a:r>
              <a:rPr lang="en-US" sz="1712" spc="85">
                <a:solidFill>
                  <a:srgbClr val="5A60A5"/>
                </a:solidFill>
                <a:latin typeface="Nourd"/>
              </a:rPr>
              <a:t>Tjzera Terrel</a:t>
            </a:r>
          </a:p>
          <a:p>
            <a:pPr>
              <a:lnSpc>
                <a:spcPts val="2397"/>
              </a:lnSpc>
            </a:pPr>
            <a:r>
              <a:rPr lang="en-US" sz="1712" spc="85">
                <a:solidFill>
                  <a:srgbClr val="5A60A5"/>
                </a:solidFill>
                <a:latin typeface="Nourd"/>
              </a:rPr>
              <a:t>Kye Wooten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66800"/>
            <a:ext cx="4757049" cy="51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677">
                <a:solidFill>
                  <a:srgbClr val="5A60A5"/>
                </a:solidFill>
                <a:latin typeface="Nourd Bold"/>
              </a:rPr>
              <a:t>Unique Selling Point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498726"/>
            <a:ext cx="7201232" cy="535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5A60A5"/>
                </a:solidFill>
                <a:latin typeface="Nourd"/>
              </a:rPr>
              <a:t>HeartWise</a:t>
            </a:r>
            <a:r>
              <a:rPr lang="en-US" sz="2500" dirty="0">
                <a:solidFill>
                  <a:srgbClr val="5A60A5"/>
                </a:solidFill>
                <a:latin typeface="Nourd"/>
              </a:rPr>
              <a:t>™ is a program that can benefit the healthcare sector and the fitness industry. It can be integrated into existing applications such as the NHS app.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5A60A5"/>
              </a:solidFill>
              <a:latin typeface="Nourd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5A60A5"/>
                </a:solidFill>
                <a:latin typeface="Nourd"/>
              </a:rPr>
              <a:t>The program boasts an accuracy of </a:t>
            </a:r>
            <a:r>
              <a:rPr lang="en-US" sz="2500" dirty="0">
                <a:solidFill>
                  <a:srgbClr val="5A60A5"/>
                </a:solidFill>
                <a:latin typeface="Nourd Bold"/>
              </a:rPr>
              <a:t>86.7</a:t>
            </a:r>
            <a:r>
              <a:rPr lang="en-US" sz="2500" dirty="0">
                <a:solidFill>
                  <a:srgbClr val="5A60A5"/>
                </a:solidFill>
                <a:latin typeface="Nourd"/>
              </a:rPr>
              <a:t>% which will only grow with a larger dataset.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5A60A5"/>
              </a:solidFill>
              <a:latin typeface="Nourd"/>
            </a:endParaRP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5A60A5"/>
              </a:solidFill>
              <a:latin typeface="Nourd"/>
            </a:endParaRP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5A60A5"/>
              </a:solidFill>
              <a:latin typeface="Nourd"/>
            </a:endParaRP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5A60A5"/>
              </a:solidFill>
              <a:latin typeface="Nourd"/>
            </a:endParaRP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5A60A5"/>
              </a:solidFill>
              <a:latin typeface="Nour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69663" y="2936876"/>
            <a:ext cx="1813471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5A60A5"/>
                </a:solidFill>
                <a:latin typeface="Nourd"/>
              </a:rPr>
              <a:t>Strengths: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47640" y="3479470"/>
            <a:ext cx="5943101" cy="217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9" lvl="1" indent="-269880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5A60A5"/>
                </a:solidFill>
                <a:latin typeface="Nourd"/>
              </a:rPr>
              <a:t>Ease of use</a:t>
            </a:r>
          </a:p>
          <a:p>
            <a:pPr marL="539759" lvl="1" indent="-269880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5A60A5"/>
                </a:solidFill>
                <a:latin typeface="Nourd"/>
              </a:rPr>
              <a:t>Adaptability</a:t>
            </a:r>
          </a:p>
          <a:p>
            <a:pPr marL="539759" lvl="1" indent="-269880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5A60A5"/>
                </a:solidFill>
                <a:latin typeface="Nourd"/>
              </a:rPr>
              <a:t>Agile Development</a:t>
            </a:r>
          </a:p>
          <a:p>
            <a:pPr marL="539759" lvl="1" indent="-269880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5A60A5"/>
                </a:solidFill>
                <a:latin typeface="Nourd"/>
              </a:rPr>
              <a:t>Integration with healthcare and fitness applications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75012" y="9738275"/>
            <a:ext cx="4123868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5A60A5"/>
                </a:solidFill>
                <a:latin typeface="Nourd"/>
              </a:rPr>
              <a:t>March 2023 | CE101 Presentation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DBF5D-788A-C67F-C2DD-DDCDCA6A28F3}"/>
              </a:ext>
            </a:extLst>
          </p:cNvPr>
          <p:cNvSpPr/>
          <p:nvPr/>
        </p:nvSpPr>
        <p:spPr>
          <a:xfrm>
            <a:off x="8686800" y="1714500"/>
            <a:ext cx="76200" cy="594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66800"/>
            <a:ext cx="4757049" cy="51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677">
                <a:solidFill>
                  <a:srgbClr val="5A60A5"/>
                </a:solidFill>
                <a:latin typeface="Nourd Bold"/>
              </a:rPr>
              <a:t>Why Invest in Us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43725" y="2546520"/>
            <a:ext cx="4533460" cy="35031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309267" y="6605030"/>
            <a:ext cx="640237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5A60A5"/>
                </a:solidFill>
                <a:latin typeface="Nourd"/>
              </a:rPr>
              <a:t> Cardiovascular disease was projected to be the cause of more than 23 million deaths in 2030 around the world.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38674"/>
            <a:ext cx="7371082" cy="5512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6"/>
              </a:lnSpc>
            </a:pPr>
            <a:r>
              <a:rPr lang="en-US" sz="1911" dirty="0">
                <a:solidFill>
                  <a:srgbClr val="5A60A5"/>
                </a:solidFill>
                <a:latin typeface="Nourd"/>
              </a:rPr>
              <a:t>•POSTITIVE IMPACT: The product has the potential to make a positive impact which would boost popularity.</a:t>
            </a:r>
          </a:p>
          <a:p>
            <a:pPr>
              <a:lnSpc>
                <a:spcPts val="2676"/>
              </a:lnSpc>
            </a:pPr>
            <a:endParaRPr lang="en-US" sz="1911" dirty="0">
              <a:solidFill>
                <a:srgbClr val="5A60A5"/>
              </a:solidFill>
              <a:latin typeface="Nourd"/>
            </a:endParaRPr>
          </a:p>
          <a:p>
            <a:pPr>
              <a:lnSpc>
                <a:spcPts val="2676"/>
              </a:lnSpc>
            </a:pPr>
            <a:r>
              <a:rPr lang="en-US" sz="1911" dirty="0">
                <a:solidFill>
                  <a:srgbClr val="5A60A5"/>
                </a:solidFill>
                <a:latin typeface="Nourd"/>
              </a:rPr>
              <a:t>•GROWING MARKET: You should invest as heart disease is a major global public health concern, with a large growing market for products and services related to cardiovascular health. This product has the potential to address a significant market with its unique features.</a:t>
            </a:r>
          </a:p>
          <a:p>
            <a:pPr>
              <a:lnSpc>
                <a:spcPts val="2676"/>
              </a:lnSpc>
            </a:pPr>
            <a:endParaRPr lang="en-US" sz="1911" dirty="0">
              <a:solidFill>
                <a:srgbClr val="5A60A5"/>
              </a:solidFill>
              <a:latin typeface="Nourd"/>
            </a:endParaRPr>
          </a:p>
          <a:p>
            <a:pPr>
              <a:lnSpc>
                <a:spcPts val="2676"/>
              </a:lnSpc>
            </a:pPr>
            <a:r>
              <a:rPr lang="en-US" sz="1911" dirty="0">
                <a:solidFill>
                  <a:srgbClr val="5A60A5"/>
                </a:solidFill>
                <a:latin typeface="Nourd"/>
              </a:rPr>
              <a:t>•EFFICIENCY: Our team prides itself on it's collaboration with stakeholders and continuous improvement at every stage of product development.</a:t>
            </a:r>
          </a:p>
          <a:p>
            <a:pPr>
              <a:lnSpc>
                <a:spcPts val="2676"/>
              </a:lnSpc>
            </a:pPr>
            <a:endParaRPr lang="en-US" sz="1911" dirty="0">
              <a:solidFill>
                <a:srgbClr val="5A60A5"/>
              </a:solidFill>
              <a:latin typeface="Nourd"/>
            </a:endParaRPr>
          </a:p>
          <a:p>
            <a:pPr>
              <a:lnSpc>
                <a:spcPts val="2676"/>
              </a:lnSpc>
            </a:pPr>
            <a:r>
              <a:rPr lang="en-US" sz="1911" dirty="0">
                <a:solidFill>
                  <a:srgbClr val="5A60A5"/>
                </a:solidFill>
                <a:latin typeface="Nourd"/>
              </a:rPr>
              <a:t>•SCALABILITY: It can be used for healthcare, fitness and data-analysis research.</a:t>
            </a:r>
          </a:p>
          <a:p>
            <a:pPr>
              <a:lnSpc>
                <a:spcPts val="2676"/>
              </a:lnSpc>
            </a:pPr>
            <a:endParaRPr lang="en-US" sz="1911" dirty="0">
              <a:solidFill>
                <a:srgbClr val="5A60A5"/>
              </a:solidFill>
              <a:latin typeface="Nour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675012" y="9738275"/>
            <a:ext cx="4123868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5A60A5"/>
                </a:solidFill>
                <a:latin typeface="Nourd"/>
              </a:rPr>
              <a:t>March 2023 | CE101 Presentation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C06C8-D80D-C28B-C884-89D68F4AFB63}"/>
              </a:ext>
            </a:extLst>
          </p:cNvPr>
          <p:cNvSpPr/>
          <p:nvPr/>
        </p:nvSpPr>
        <p:spPr>
          <a:xfrm>
            <a:off x="8686800" y="1714500"/>
            <a:ext cx="76200" cy="594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66800"/>
            <a:ext cx="4757049" cy="51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677" dirty="0">
                <a:solidFill>
                  <a:srgbClr val="5A60A5"/>
                </a:solidFill>
                <a:latin typeface="Nourd Bold"/>
              </a:rPr>
              <a:t>Why Invest in 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675012" y="9738275"/>
            <a:ext cx="4123868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5A60A5"/>
                </a:solidFill>
                <a:latin typeface="Nourd"/>
              </a:rPr>
              <a:t>March 2023 | CE101 Presentation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82960" y="4029836"/>
            <a:ext cx="17125745" cy="3344048"/>
            <a:chOff x="-837016" y="-520108"/>
            <a:chExt cx="22834326" cy="4266585"/>
          </a:xfrm>
        </p:grpSpPr>
        <p:grpSp>
          <p:nvGrpSpPr>
            <p:cNvPr id="5" name="Group 5"/>
            <p:cNvGrpSpPr/>
            <p:nvPr/>
          </p:nvGrpSpPr>
          <p:grpSpPr>
            <a:xfrm>
              <a:off x="-837016" y="-460315"/>
              <a:ext cx="4011878" cy="4152921"/>
              <a:chOff x="-169578" y="-93259"/>
              <a:chExt cx="812800" cy="8413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73644" cy="233901"/>
              </a:xfrm>
              <a:custGeom>
                <a:avLst/>
                <a:gdLst/>
                <a:ahLst/>
                <a:cxnLst/>
                <a:rect l="l" t="t" r="r" b="b"/>
                <a:pathLst>
                  <a:path w="473644" h="233901">
                    <a:moveTo>
                      <a:pt x="0" y="0"/>
                    </a:moveTo>
                    <a:lnTo>
                      <a:pt x="473644" y="0"/>
                    </a:lnTo>
                    <a:lnTo>
                      <a:pt x="473644" y="233901"/>
                    </a:lnTo>
                    <a:lnTo>
                      <a:pt x="0" y="233901"/>
                    </a:lnTo>
                    <a:close/>
                  </a:path>
                </a:pathLst>
              </a:custGeom>
              <a:solidFill>
                <a:srgbClr val="6CBF92"/>
              </a:solidFill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-169578" y="-93259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900" spc="95" dirty="0">
                    <a:solidFill>
                      <a:srgbClr val="000000"/>
                    </a:solidFill>
                    <a:latin typeface="Nourd"/>
                  </a:rPr>
                  <a:t>Requirement Analysis</a:t>
                </a:r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793459" y="199604"/>
              <a:ext cx="1655448" cy="755298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17985432" y="-520108"/>
              <a:ext cx="4011878" cy="4152921"/>
              <a:chOff x="-168588" y="-105373"/>
              <a:chExt cx="812800" cy="8413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73644" cy="233901"/>
              </a:xfrm>
              <a:custGeom>
                <a:avLst/>
                <a:gdLst/>
                <a:ahLst/>
                <a:cxnLst/>
                <a:rect l="l" t="t" r="r" b="b"/>
                <a:pathLst>
                  <a:path w="473644" h="233901">
                    <a:moveTo>
                      <a:pt x="0" y="0"/>
                    </a:moveTo>
                    <a:lnTo>
                      <a:pt x="473644" y="0"/>
                    </a:lnTo>
                    <a:lnTo>
                      <a:pt x="473644" y="233901"/>
                    </a:lnTo>
                    <a:lnTo>
                      <a:pt x="0" y="233901"/>
                    </a:lnTo>
                    <a:close/>
                  </a:path>
                </a:pathLst>
              </a:custGeom>
              <a:solidFill>
                <a:srgbClr val="FFC4E9"/>
              </a:solidFill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-168588" y="-105373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900" spc="95" dirty="0">
                    <a:solidFill>
                      <a:srgbClr val="000000"/>
                    </a:solidFill>
                    <a:latin typeface="Nourd"/>
                  </a:rPr>
                  <a:t>Review</a:t>
                </a: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3372429" y="-436810"/>
              <a:ext cx="4011878" cy="4105907"/>
              <a:chOff x="-150380" y="-88497"/>
              <a:chExt cx="812800" cy="8318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73644" cy="233901"/>
              </a:xfrm>
              <a:custGeom>
                <a:avLst/>
                <a:gdLst/>
                <a:ahLst/>
                <a:cxnLst/>
                <a:rect l="l" t="t" r="r" b="b"/>
                <a:pathLst>
                  <a:path w="473644" h="233901">
                    <a:moveTo>
                      <a:pt x="0" y="0"/>
                    </a:moveTo>
                    <a:lnTo>
                      <a:pt x="473644" y="0"/>
                    </a:lnTo>
                    <a:lnTo>
                      <a:pt x="473644" y="233901"/>
                    </a:lnTo>
                    <a:lnTo>
                      <a:pt x="0" y="233901"/>
                    </a:lnTo>
                    <a:close/>
                  </a:path>
                </a:pathLst>
              </a:custGeom>
              <a:solidFill>
                <a:srgbClr val="ED6E1D"/>
              </a:solidFill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-150380" y="-88497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r>
                  <a:rPr lang="en-US" sz="1700" spc="85" dirty="0">
                    <a:solidFill>
                      <a:srgbClr val="000000"/>
                    </a:solidFill>
                    <a:latin typeface="Nourd"/>
                  </a:rPr>
                  <a:t>Creation and implementation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564435" y="-406445"/>
              <a:ext cx="4011878" cy="4152921"/>
              <a:chOff x="-171677" y="-82345"/>
              <a:chExt cx="812800" cy="8413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73644" cy="233901"/>
              </a:xfrm>
              <a:custGeom>
                <a:avLst/>
                <a:gdLst/>
                <a:ahLst/>
                <a:cxnLst/>
                <a:rect l="l" t="t" r="r" b="b"/>
                <a:pathLst>
                  <a:path w="473644" h="233901">
                    <a:moveTo>
                      <a:pt x="0" y="0"/>
                    </a:moveTo>
                    <a:lnTo>
                      <a:pt x="473644" y="0"/>
                    </a:lnTo>
                    <a:lnTo>
                      <a:pt x="473644" y="233901"/>
                    </a:lnTo>
                    <a:lnTo>
                      <a:pt x="0" y="233901"/>
                    </a:lnTo>
                    <a:close/>
                  </a:path>
                </a:pathLst>
              </a:custGeom>
              <a:solidFill>
                <a:srgbClr val="EEC124"/>
              </a:solidFill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-171677" y="-8234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900" spc="95" dirty="0">
                    <a:solidFill>
                      <a:srgbClr val="000000"/>
                    </a:solidFill>
                    <a:latin typeface="Nourd"/>
                  </a:rPr>
                  <a:t>Design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876220" y="-406445"/>
              <a:ext cx="4011878" cy="4152922"/>
              <a:chOff x="-168707" y="-82345"/>
              <a:chExt cx="812800" cy="8413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73644" cy="233901"/>
              </a:xfrm>
              <a:custGeom>
                <a:avLst/>
                <a:gdLst/>
                <a:ahLst/>
                <a:cxnLst/>
                <a:rect l="l" t="t" r="r" b="b"/>
                <a:pathLst>
                  <a:path w="473644" h="233901">
                    <a:moveTo>
                      <a:pt x="0" y="0"/>
                    </a:moveTo>
                    <a:lnTo>
                      <a:pt x="473644" y="0"/>
                    </a:lnTo>
                    <a:lnTo>
                      <a:pt x="473644" y="233901"/>
                    </a:lnTo>
                    <a:lnTo>
                      <a:pt x="0" y="233901"/>
                    </a:lnTo>
                    <a:close/>
                  </a:path>
                </a:pathLst>
              </a:custGeom>
              <a:solidFill>
                <a:srgbClr val="78D1CC"/>
              </a:solidFill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-168707" y="-8234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r>
                  <a:rPr lang="en-US" sz="1900" spc="95" dirty="0">
                    <a:solidFill>
                      <a:srgbClr val="000000"/>
                    </a:solidFill>
                    <a:latin typeface="Nourd"/>
                  </a:rPr>
                  <a:t>Creation of sprints</a:t>
                </a:r>
              </a:p>
            </p:txBody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08747" y="201966"/>
              <a:ext cx="1655448" cy="755298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811621" y="201966"/>
              <a:ext cx="1655448" cy="755298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401573" y="199604"/>
              <a:ext cx="1655448" cy="755298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028700" y="1878845"/>
            <a:ext cx="7616162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5A60A5"/>
                </a:solidFill>
                <a:latin typeface="Nourd"/>
              </a:rPr>
              <a:t>Team working methodology progression.</a:t>
            </a:r>
          </a:p>
        </p:txBody>
      </p:sp>
      <p:pic>
        <p:nvPicPr>
          <p:cNvPr id="25" name="tpc">
            <a:hlinkClick r:id="" action="ppaction://media"/>
            <a:extLst>
              <a:ext uri="{FF2B5EF4-FFF2-40B4-BE49-F238E27FC236}">
                <a16:creationId xmlns:a16="http://schemas.microsoft.com/office/drawing/2014/main" id="{1CD5D449-4224-C5A2-4307-5D3EF8A32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94800" y="728134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8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918" y="438961"/>
            <a:ext cx="17264164" cy="9409079"/>
            <a:chOff x="0" y="0"/>
            <a:chExt cx="4546940" cy="2478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6940" cy="2478111"/>
            </a:xfrm>
            <a:custGeom>
              <a:avLst/>
              <a:gdLst/>
              <a:ahLst/>
              <a:cxnLst/>
              <a:rect l="l" t="t" r="r" b="b"/>
              <a:pathLst>
                <a:path w="4546940" h="2478111">
                  <a:moveTo>
                    <a:pt x="0" y="0"/>
                  </a:moveTo>
                  <a:lnTo>
                    <a:pt x="4546940" y="0"/>
                  </a:lnTo>
                  <a:lnTo>
                    <a:pt x="4546940" y="2478111"/>
                  </a:lnTo>
                  <a:lnTo>
                    <a:pt x="0" y="247811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39043" y="639913"/>
            <a:ext cx="11009914" cy="374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48"/>
              </a:lnSpc>
            </a:pPr>
            <a:r>
              <a:rPr lang="en-US" sz="13790" spc="137">
                <a:solidFill>
                  <a:srgbClr val="85CBAF"/>
                </a:solidFill>
                <a:latin typeface="Nourd Bold Bold"/>
              </a:rPr>
              <a:t>Thank you!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54646" y="3236183"/>
            <a:ext cx="5578708" cy="56715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2582" y="3281265"/>
            <a:ext cx="5052768" cy="45107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30695" y="1085850"/>
            <a:ext cx="7079212" cy="153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>
                <a:solidFill>
                  <a:srgbClr val="5A60A5"/>
                </a:solidFill>
                <a:latin typeface="Nourd Bold"/>
              </a:rPr>
              <a:t>Company 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30695" y="7775415"/>
            <a:ext cx="2741954" cy="101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8"/>
              </a:lnSpc>
            </a:pPr>
            <a:r>
              <a:rPr lang="en-US" sz="2605">
                <a:solidFill>
                  <a:srgbClr val="1B092D"/>
                </a:solidFill>
                <a:latin typeface="Calibri (MS)"/>
              </a:rPr>
              <a:t>Wole-Abu Joseph</a:t>
            </a:r>
          </a:p>
          <a:p>
            <a:pPr>
              <a:lnSpc>
                <a:spcPts val="3908"/>
              </a:lnSpc>
            </a:pPr>
            <a:r>
              <a:rPr lang="en-US" sz="2605">
                <a:solidFill>
                  <a:srgbClr val="1B092D"/>
                </a:solidFill>
                <a:latin typeface="Calibri (MS)"/>
              </a:rPr>
              <a:t>Khaleel Thomas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75012" y="9738275"/>
            <a:ext cx="4123868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 dirty="0">
                <a:solidFill>
                  <a:srgbClr val="5A60A5"/>
                </a:solidFill>
                <a:latin typeface="Nourd"/>
              </a:rPr>
              <a:t>March 2023 | CE101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30695" y="7289089"/>
            <a:ext cx="2236309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5A60A5"/>
                </a:solidFill>
                <a:latin typeface="Nourd Bold"/>
              </a:rPr>
              <a:t>Members: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30695" y="2810591"/>
            <a:ext cx="8203723" cy="151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8"/>
              </a:lnSpc>
            </a:pPr>
            <a:r>
              <a:rPr lang="en-US" sz="2605">
                <a:solidFill>
                  <a:srgbClr val="1B092D"/>
                </a:solidFill>
                <a:latin typeface="Calibri (MS)"/>
              </a:rPr>
              <a:t>LifeGuard is formed by a group of first year computer scientists for the CE101 module to create a program using agile methodology.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30695" y="4450862"/>
            <a:ext cx="4362053" cy="26172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3142" y="2041343"/>
            <a:ext cx="4134421" cy="45297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68572" y="1266641"/>
            <a:ext cx="2475932" cy="77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>
                <a:solidFill>
                  <a:srgbClr val="5A60A5"/>
                </a:solidFill>
                <a:latin typeface="Nourd Bold"/>
              </a:rPr>
              <a:t>Joseph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82547" y="6117062"/>
            <a:ext cx="1148755" cy="75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5A60A5"/>
                </a:solidFill>
                <a:latin typeface="Calibri (MS)"/>
              </a:rPr>
              <a:t>Skills: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02563" y="7020666"/>
            <a:ext cx="8807950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5A60A5"/>
                </a:solidFill>
                <a:latin typeface="Canva Sans"/>
              </a:rPr>
              <a:t>Python programming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5A60A5"/>
                </a:solidFill>
                <a:latin typeface="Canva Sans"/>
              </a:rPr>
              <a:t>Implementation of agile methodology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5A60A5"/>
                </a:solidFill>
                <a:latin typeface="Canva Sans"/>
              </a:rPr>
              <a:t>Graphical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08979" y="2712872"/>
            <a:ext cx="8227967" cy="269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5A60A5"/>
                </a:solidFill>
                <a:latin typeface="Canva Sans"/>
              </a:rPr>
              <a:t>The usual scrum master managing the Jira, by creating issues and sprints.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5A60A5"/>
              </a:solidFill>
              <a:latin typeface="Canva Sans"/>
            </a:endParaR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5A60A5"/>
                </a:solidFill>
                <a:latin typeface="Canva Sans"/>
              </a:rPr>
              <a:t>Aids the team with a strong background in Python.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75012" y="9738275"/>
            <a:ext cx="4123868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5A60A5"/>
                </a:solidFill>
                <a:latin typeface="Nourd"/>
              </a:rPr>
              <a:t>March 2023 | CE101 Presentation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68572" y="1266641"/>
            <a:ext cx="3406440" cy="77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>
                <a:solidFill>
                  <a:srgbClr val="5A60A5"/>
                </a:solidFill>
                <a:latin typeface="Nourd Bold"/>
              </a:rPr>
              <a:t>Khaleel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82547" y="6117062"/>
            <a:ext cx="1148755" cy="75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5A60A5"/>
                </a:solidFill>
                <a:latin typeface="Calibri (MS)"/>
              </a:rPr>
              <a:t>Skills: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02563" y="7020666"/>
            <a:ext cx="8807950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5A60A5"/>
                </a:solidFill>
                <a:latin typeface="Canva Sans"/>
              </a:rPr>
              <a:t>File Organization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5A60A5"/>
                </a:solidFill>
                <a:latin typeface="Canva Sans"/>
              </a:rPr>
              <a:t>Python Programming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5A60A5"/>
                </a:solidFill>
                <a:latin typeface="Canva Sans"/>
              </a:rPr>
              <a:t>Team Collaboration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08979" y="2712872"/>
            <a:ext cx="8227967" cy="269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5A60A5"/>
                </a:solidFill>
                <a:latin typeface="Canva Sans"/>
              </a:rPr>
              <a:t>A great teammate who is big on communication.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5A60A5"/>
              </a:solidFill>
              <a:latin typeface="Canva Sans"/>
            </a:endParaR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5A60A5"/>
                </a:solidFill>
                <a:latin typeface="Canva Sans"/>
              </a:rPr>
              <a:t>Ensures team members have the right file and manages the distribution of them.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75012" y="9738275"/>
            <a:ext cx="4123868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5A60A5"/>
                </a:solidFill>
                <a:latin typeface="Nourd"/>
              </a:rPr>
              <a:t>March 2023 | CE101 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3142" y="2028959"/>
            <a:ext cx="4137466" cy="45421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85557"/>
            <a:ext cx="6127499" cy="2667889"/>
            <a:chOff x="0" y="0"/>
            <a:chExt cx="8169998" cy="3557186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8169998" cy="1535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>
                  <a:solidFill>
                    <a:srgbClr val="E15D55"/>
                  </a:solidFill>
                  <a:latin typeface="Nourd Bold"/>
                </a:rPr>
                <a:t>HeartWise™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79236"/>
              <a:ext cx="7087182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EF5249"/>
                  </a:solidFill>
                  <a:latin typeface="Nourd"/>
                </a:rPr>
                <a:t>A program for detecting heart disease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66800"/>
            <a:ext cx="4623835" cy="51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677">
                <a:solidFill>
                  <a:srgbClr val="5A60A5"/>
                </a:solidFill>
                <a:latin typeface="Nourd Bold"/>
              </a:rPr>
              <a:t>Product Description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44698" y="2689024"/>
            <a:ext cx="5986527" cy="490895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675012" y="9738275"/>
            <a:ext cx="4123868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5A60A5"/>
                </a:solidFill>
                <a:latin typeface="Nourd"/>
              </a:rPr>
              <a:t>March 2023 | CE101 Presentation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94122" y="2434414"/>
            <a:ext cx="12699756" cy="160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4" dirty="0" err="1">
                <a:solidFill>
                  <a:srgbClr val="5A60A5"/>
                </a:solidFill>
                <a:latin typeface="Nourd"/>
              </a:rPr>
              <a:t>HeartWise</a:t>
            </a:r>
            <a:r>
              <a:rPr lang="en-US" sz="2544" dirty="0">
                <a:solidFill>
                  <a:srgbClr val="5A60A5"/>
                </a:solidFill>
                <a:latin typeface="Nourd"/>
              </a:rPr>
              <a:t> is a Python program that predicts the chance of a patient having heart disease from attributes of health data provided.</a:t>
            </a:r>
          </a:p>
          <a:p>
            <a:pPr algn="ctr">
              <a:lnSpc>
                <a:spcPts val="5851"/>
              </a:lnSpc>
            </a:pPr>
            <a:endParaRPr lang="en-US" sz="2544" dirty="0">
              <a:solidFill>
                <a:srgbClr val="5A60A5"/>
              </a:solidFill>
              <a:latin typeface="Nour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66800"/>
            <a:ext cx="4623835" cy="51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677">
                <a:solidFill>
                  <a:srgbClr val="5A60A5"/>
                </a:solidFill>
                <a:latin typeface="Nourd Bold"/>
              </a:rPr>
              <a:t>Product Description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542989" y="4325306"/>
            <a:ext cx="7202022" cy="3357309"/>
            <a:chOff x="0" y="0"/>
            <a:chExt cx="9602696" cy="447641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38312"/>
              <a:ext cx="2505445" cy="351529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3806" y="0"/>
              <a:ext cx="2687818" cy="355360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7231077" y="0"/>
              <a:ext cx="1938330" cy="355360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486726" y="4037034"/>
              <a:ext cx="1531993" cy="439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2"/>
                </a:lnSpc>
              </a:pPr>
              <a:r>
                <a:rPr lang="en-US" sz="2023">
                  <a:solidFill>
                    <a:srgbClr val="5A60A5"/>
                  </a:solidFill>
                  <a:latin typeface="Nourd"/>
                </a:rPr>
                <a:t>Age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484581" y="4037034"/>
              <a:ext cx="2546269" cy="439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2"/>
                </a:lnSpc>
              </a:pPr>
              <a:r>
                <a:rPr lang="en-US" sz="2023">
                  <a:solidFill>
                    <a:srgbClr val="5A60A5"/>
                  </a:solidFill>
                  <a:latin typeface="Nourd"/>
                </a:rPr>
                <a:t>Max_heart_rate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797788" y="4037034"/>
              <a:ext cx="2804907" cy="439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2"/>
                </a:lnSpc>
              </a:pPr>
              <a:r>
                <a:rPr lang="en-US" sz="2023">
                  <a:solidFill>
                    <a:srgbClr val="5A60A5"/>
                  </a:solidFill>
                  <a:latin typeface="Nourd"/>
                </a:rPr>
                <a:t>Chest_pain_type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675012" y="9738275"/>
            <a:ext cx="4123868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5A60A5"/>
                </a:solidFill>
                <a:latin typeface="Nourd"/>
              </a:rPr>
              <a:t>March 2023 | CE101 Presentation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316830"/>
            <a:ext cx="12273993" cy="38587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66800"/>
            <a:ext cx="4623835" cy="51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677">
                <a:solidFill>
                  <a:srgbClr val="5A60A5"/>
                </a:solidFill>
                <a:latin typeface="Nourd Bold"/>
              </a:rPr>
              <a:t>Product 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75012" y="9738275"/>
            <a:ext cx="4123868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5A60A5"/>
                </a:solidFill>
                <a:latin typeface="Nourd"/>
              </a:rPr>
              <a:t>March 2023 | CE101 Presentation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409023"/>
            <a:ext cx="11995713" cy="30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71"/>
              </a:lnSpc>
            </a:pPr>
            <a:r>
              <a:rPr lang="en-US" sz="1836">
                <a:solidFill>
                  <a:srgbClr val="5A60A5"/>
                </a:solidFill>
                <a:latin typeface="Nourd"/>
              </a:rPr>
              <a:t>The data undergoes a train test split, It requires a random state so subsequent executions remain the same.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986585"/>
            <a:ext cx="12668236" cy="385677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66800"/>
            <a:ext cx="4623835" cy="51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677">
                <a:solidFill>
                  <a:srgbClr val="5A60A5"/>
                </a:solidFill>
                <a:latin typeface="Nourd Bold"/>
              </a:rPr>
              <a:t>Product 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75012" y="9738275"/>
            <a:ext cx="4123868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5A60A5"/>
                </a:solidFill>
                <a:latin typeface="Nourd"/>
              </a:rPr>
              <a:t>March 2023 | CE101 Presentation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009382"/>
            <a:ext cx="11995713" cy="30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71"/>
              </a:lnSpc>
            </a:pPr>
            <a:r>
              <a:rPr lang="en-US" sz="1836">
                <a:solidFill>
                  <a:srgbClr val="5A60A5"/>
                </a:solidFill>
                <a:latin typeface="Nourd"/>
              </a:rPr>
              <a:t>The program uses a supervised machine learning algorithm (Logistic Regression) to predict of heart disease.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6738198"/>
            <a:ext cx="4240596" cy="2520102"/>
            <a:chOff x="0" y="0"/>
            <a:chExt cx="5654128" cy="3360136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5654128" cy="2187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716"/>
                </a:lnSpc>
              </a:pPr>
              <a:r>
                <a:rPr lang="en-US" sz="10716">
                  <a:solidFill>
                    <a:srgbClr val="5A60A5"/>
                  </a:solidFill>
                  <a:latin typeface="Lato Heavy Bold"/>
                </a:rPr>
                <a:t>86%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43688"/>
              <a:ext cx="5654128" cy="1016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5"/>
                </a:lnSpc>
              </a:pPr>
              <a:r>
                <a:rPr lang="en-US" sz="2100" spc="71">
                  <a:solidFill>
                    <a:srgbClr val="5A60A5"/>
                  </a:solidFill>
                  <a:latin typeface="Arvo"/>
                </a:rPr>
                <a:t>Accuracy of predicting heart disease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834046"/>
            <a:ext cx="12109086" cy="57604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75012" y="1807020"/>
            <a:ext cx="3931811" cy="29072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6125" b="6125"/>
          <a:stretch>
            <a:fillRect/>
          </a:stretch>
        </p:blipFill>
        <p:spPr>
          <a:xfrm>
            <a:off x="13675012" y="4824600"/>
            <a:ext cx="3931811" cy="26662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66800"/>
            <a:ext cx="4623835" cy="51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3677">
                <a:solidFill>
                  <a:srgbClr val="5A60A5"/>
                </a:solidFill>
                <a:latin typeface="Nourd Bold"/>
              </a:rPr>
              <a:t>Product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75012" y="9738275"/>
            <a:ext cx="4123868" cy="31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 spc="95">
                <a:solidFill>
                  <a:srgbClr val="5A60A5"/>
                </a:solidFill>
                <a:latin typeface="Nourd"/>
              </a:rPr>
              <a:t>March 2023 | CE101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813539"/>
            <a:ext cx="11995713" cy="30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71"/>
              </a:lnSpc>
            </a:pPr>
            <a:r>
              <a:rPr lang="en-US" sz="1836">
                <a:solidFill>
                  <a:srgbClr val="5A60A5"/>
                </a:solidFill>
                <a:latin typeface="Nourd"/>
              </a:rPr>
              <a:t>It can also identify the risk factors of heart disease based on the attributes provided.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495</Words>
  <Application>Microsoft Office PowerPoint</Application>
  <PresentationFormat>Custom</PresentationFormat>
  <Paragraphs>84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Nourd Bold</vt:lpstr>
      <vt:lpstr>Calibri (MS)</vt:lpstr>
      <vt:lpstr>Nourd</vt:lpstr>
      <vt:lpstr>Calibri</vt:lpstr>
      <vt:lpstr>Arvo</vt:lpstr>
      <vt:lpstr>Lato Heavy Bold</vt:lpstr>
      <vt:lpstr>Arial</vt:lpstr>
      <vt:lpstr>Canva Sans</vt:lpstr>
      <vt:lpstr>Nourd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02 TEAM 5</dc:title>
  <dc:creator>Joseph WOLE-ABU</dc:creator>
  <cp:lastModifiedBy>Wole-Abu, Joseph K P</cp:lastModifiedBy>
  <cp:revision>3</cp:revision>
  <dcterms:created xsi:type="dcterms:W3CDTF">2006-08-16T00:00:00Z</dcterms:created>
  <dcterms:modified xsi:type="dcterms:W3CDTF">2023-10-17T17:48:00Z</dcterms:modified>
  <dc:identifier>DAFcz-toikY</dc:identifier>
</cp:coreProperties>
</file>